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 id="266" r:id="rId23"/>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1</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December 2022</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 Oefening 1</a:t>
            </a:r>
          </a:p>
          <a:p>
            <a:pPr/>
          </a:p>
          <a:p>
            <a:pPr/>
            <a:r>
              <a:t>Pas aan de hand van een Smith kaart om een antenne van 128 Ohm aan aan een striplijn printbaan van 50 Ohm voor een frequentie van 1.2 GHz (</a:t>
            </a:r>
            <a:r>
              <a:t>λ</a:t>
            </a:r>
            <a:r>
              <a:t>= 12.5 cm; </a:t>
            </a:r>
            <a:r>
              <a:t>ε_r</a:t>
            </a:r>
            <a:r>
              <a:t>=4).Doe dit door een condensator in parallel op de 50 Ohm lijn te plaatsen. Waar moet deze condensator staan en hoe groot moet deze zijn? Wanneer 250 mW naar deze antenne gestuurd wordt, hoe groot is dan de maximale spanning aan de voet van de antenne? Hoe groot is de maximale spanning op de plaats waar de condensator is aangesloten?</a:t>
            </a:r>
          </a:p>
        </p:txBody>
      </p:sp>
      <p:sp>
        <p:nvSpPr>
          <p:cNvPr id="3" name="Title 2"/>
          <p:cNvSpPr>
            <a:spLocks noGrp="1"/>
          </p:cNvSpPr>
          <p:nvPr>
            <p:ph type="title"/>
          </p:nvPr>
        </p:nvSpPr>
        <p:spPr/>
        <p:txBody>
          <a:bodyPr/>
          <a:lstStyle/>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impedantie Z</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2200" b="1" i="0">
                <a:latin typeface="Arial"/>
              </a:rPr>
              <a:t>Smith kaart van de admittantie waarop de cirkels van constant reeel en imaginair van de admittantie aangegeven zijn.</a:t>
            </a:r>
            <a:endParaRPr sz="2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admitantie (Siemens)     lengte coax (cm)</a:t>
            </a:r>
            <a:endParaRPr sz="2400" b="0" i="0">
              <a:latin typeface="Courier"/>
            </a:endParaRPr>
          </a:p>
          <a:p>
            <a:pPr>
              <a:lnSpc>
                <a:spcPts val="2400"/>
              </a:lnSpc>
              <a:defRPr>
                <a:solidFill>
                  <a:srgbClr val="000000"/>
                </a:solidFill>
              </a:defRPr>
            </a:pPr>
            <a:r>
              <a:rPr sz="2400" b="0" i="0">
                <a:latin typeface="Courier"/>
              </a:rPr>
              <a:t> 242    Y= 20.70-19.83j mS     lengte=4.20 cm</a:t>
            </a:r>
            <a:endParaRPr sz="2400" b="0" i="0">
              <a:latin typeface="Courier"/>
            </a:endParaRPr>
          </a:p>
          <a:p>
            <a:pPr>
              <a:lnSpc>
                <a:spcPts val="2400"/>
              </a:lnSpc>
              <a:defRPr>
                <a:solidFill>
                  <a:srgbClr val="000000"/>
                </a:solidFill>
              </a:defRPr>
            </a:pPr>
            <a:r>
              <a:rPr sz="2400" b="0" i="0">
                <a:latin typeface="Courier"/>
              </a:rPr>
              <a:t> 243    Y= 20.35-19.67j mS     lengte=4.22 cm</a:t>
            </a:r>
            <a:endParaRPr sz="2400" b="0" i="0">
              <a:latin typeface="Courier"/>
            </a:endParaRPr>
          </a:p>
          <a:p>
            <a:pPr>
              <a:lnSpc>
                <a:spcPts val="2400"/>
              </a:lnSpc>
              <a:defRPr>
                <a:solidFill>
                  <a:srgbClr val="000000"/>
                </a:solidFill>
              </a:defRPr>
            </a:pPr>
            <a:r>
              <a:rPr sz="2400" b="0" i="0">
                <a:latin typeface="Courier"/>
              </a:rPr>
              <a:t> 244    Y= 20.00-19.50j mS     lengte=4.24 cm</a:t>
            </a:r>
            <a:endParaRPr sz="2400" b="0" i="0">
              <a:latin typeface="Courier"/>
            </a:endParaRPr>
          </a:p>
          <a:p>
            <a:pPr>
              <a:lnSpc>
                <a:spcPts val="2400"/>
              </a:lnSpc>
              <a:defRPr>
                <a:solidFill>
                  <a:srgbClr val="000000"/>
                </a:solidFill>
              </a:defRPr>
            </a:pPr>
            <a:r>
              <a:rPr sz="2400" b="0" i="0">
                <a:latin typeface="Courier"/>
              </a:rPr>
              <a:t> 245    Y= 19.67-19.33j mS     lengte=4.25 cm</a:t>
            </a:r>
            <a:endParaRPr sz="2400" b="0" i="0">
              <a:latin typeface="Courier"/>
            </a:endParaRPr>
          </a:p>
          <a:p>
            <a:pPr>
              <a:lnSpc>
                <a:spcPts val="2400"/>
              </a:lnSpc>
              <a:defRPr>
                <a:solidFill>
                  <a:srgbClr val="000000"/>
                </a:solidFill>
              </a:defRPr>
            </a:pPr>
            <a:r>
              <a:rPr sz="2400" b="0" i="0">
                <a:latin typeface="Courier"/>
              </a:rPr>
              <a:t> 246    Y= 19.34-19.16j mS     lengte=4.27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a:lstStyle/>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
            </a:r>
            <a:r>
              <a:t>\frac{244}{360}\frac{\lambda}{2}= \frac{244}{360}\frac{12.5}{2}= 4.24 cm</a:t>
            </a:r>
            <a:r>
              <a:t/>
            </a:r>
          </a:p>
          <a:p>
            <a:pPr/>
          </a:p>
          <a:p>
            <a:pPr/>
          </a:p>
          <a:p>
            <a:pPr/>
            <a:r>
              <a:t>&lt;p class="alert alert-success"&gt;</a:t>
            </a:r>
          </a:p>
          <a:p>
            <a:pPr/>
            <a:r>
              <a:t>De optimale condensatorwaarde in parallel wordt dus  2.59 pF en de lengte van de transmissielijn tussen de antenne en deze capaciteit is gelijk aan 4.24 cm</a:t>
            </a:r>
          </a:p>
          <a:p>
            <a:pPr/>
            <a:r>
              <a:t>&lt;/p&gt;</a:t>
            </a:r>
          </a:p>
        </p:txBody>
      </p:sp>
      <p:sp>
        <p:nvSpPr>
          <p:cNvPr id="3" name="Title 2"/>
          <p:cNvSpPr>
            <a:spLocks noGrp="1"/>
          </p:cNvSpPr>
          <p:nvPr>
            <p:ph type="title"/>
          </p:nvPr>
        </p:nvSpPr>
        <p:spPr/>
        <p:txBody>
          <a:bodyPr/>
          <a:lstStyle/>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gevraagde aanpassing</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66928"/>
            <a:ext cx="12192000" cy="566928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2700" b="1" i="0">
                <a:latin typeface="Arial"/>
              </a:rPr>
              <a:t>Spanningen en stromen op de verschillende delen van het circuit.</a:t>
            </a:r>
            <a:endParaRPr sz="2700" b="1" i="0">
              <a:latin typeface="Arial"/>
            </a:endParaRPr>
          </a:p>
        </p:txBody>
      </p:sp>
      <p:pic>
        <p:nvPicPr>
          <p:cNvPr id="3" name="Picture 2" descr="image.png"/>
          <p:cNvPicPr>
            <a:picLocks noChangeAspect="1"/>
          </p:cNvPicPr>
          <p:nvPr/>
        </p:nvPicPr>
        <p:blipFill>
          <a:blip r:embed="rId2"/>
          <a:stretch>
            <a:fillRect/>
          </a:stretch>
        </p:blipFill>
        <p:spPr>
          <a:xfrm>
            <a:off x="0" y="566928"/>
            <a:ext cx="12192000" cy="5669280"/>
          </a:xfrm>
          <a:prstGeom prst="rect">
            <a:avLst/>
          </a:prstGeom>
        </p:spPr>
      </p:pic>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